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5"/>
  </p:notesMasterIdLst>
  <p:sldIdLst>
    <p:sldId id="256" r:id="rId2"/>
    <p:sldId id="257" r:id="rId3"/>
    <p:sldId id="259" r:id="rId4"/>
    <p:sldId id="304" r:id="rId5"/>
    <p:sldId id="303" r:id="rId6"/>
    <p:sldId id="299" r:id="rId7"/>
    <p:sldId id="302" r:id="rId8"/>
    <p:sldId id="269" r:id="rId9"/>
    <p:sldId id="263" r:id="rId10"/>
    <p:sldId id="300" r:id="rId11"/>
    <p:sldId id="305" r:id="rId12"/>
    <p:sldId id="306" r:id="rId13"/>
    <p:sldId id="279" r:id="rId14"/>
  </p:sldIdLst>
  <p:sldSz cx="9144000" cy="5143500" type="screen16x9"/>
  <p:notesSz cx="6858000" cy="9144000"/>
  <p:embeddedFontLst>
    <p:embeddedFont>
      <p:font typeface="Exo 2" panose="020B0604020202020204" charset="0"/>
      <p:regular r:id="rId16"/>
      <p:bold r:id="rId17"/>
      <p:italic r:id="rId18"/>
      <p:boldItalic r:id="rId19"/>
    </p:embeddedFon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Nunito Light" pitchFamily="2" charset="0"/>
      <p:regular r:id="rId24"/>
      <p:italic r:id="rId25"/>
    </p:embeddedFont>
    <p:embeddedFont>
      <p:font typeface="Roboto Condensed" panose="02000000000000000000" pitchFamily="2" charset="0"/>
      <p:regular r:id="rId26"/>
      <p:bold r:id="rId27"/>
      <p:italic r:id="rId28"/>
      <p:boldItalic r:id="rId29"/>
    </p:embeddedFont>
    <p:embeddedFont>
      <p:font typeface="Roboto Condensed Light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22C47B-C889-4450-BCC5-71069C076BA9}">
  <a:tblStyle styleId="{6D22C47B-C889-4450-BCC5-71069C076B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6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323009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9baafe93df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9baafe93df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285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300398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64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baafe93df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9baafe93df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838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6" r:id="rId6"/>
    <p:sldLayoutId id="2147483657" r:id="rId7"/>
    <p:sldLayoutId id="2147483658" r:id="rId8"/>
    <p:sldLayoutId id="214748367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onos.de/digitalguide/fileadmin/DigitalGuide/Schaubilder/anwendungsfalldiagramm-1.jp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hyperlink" Target="https://www.ionos.de/digitalguide/fileadmin/DigitalGuide/Schaubilder/anwendungsfalldiagramm-2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Use Case </a:t>
            </a:r>
            <a:r>
              <a:rPr lang="en-GB" dirty="0" err="1"/>
              <a:t>Diagramm</a:t>
            </a:r>
            <a:endParaRPr dirty="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49" y="3085150"/>
            <a:ext cx="6588655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Beispiele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5" y="2251676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071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412;p46">
            <a:extLst>
              <a:ext uri="{FF2B5EF4-FFF2-40B4-BE49-F238E27FC236}">
                <a16:creationId xmlns:a16="http://schemas.microsoft.com/office/drawing/2014/main" id="{757322FB-6B03-40DA-8D38-D677F873D59A}"/>
              </a:ext>
            </a:extLst>
          </p:cNvPr>
          <p:cNvCxnSpPr/>
          <p:nvPr/>
        </p:nvCxnSpPr>
        <p:spPr>
          <a:xfrm rot="10800000">
            <a:off x="6554400" y="2956644"/>
            <a:ext cx="2589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414;p46">
            <a:extLst>
              <a:ext uri="{FF2B5EF4-FFF2-40B4-BE49-F238E27FC236}">
                <a16:creationId xmlns:a16="http://schemas.microsoft.com/office/drawing/2014/main" id="{B3203553-488F-43EE-95CE-B28821AD9A91}"/>
              </a:ext>
            </a:extLst>
          </p:cNvPr>
          <p:cNvCxnSpPr/>
          <p:nvPr/>
        </p:nvCxnSpPr>
        <p:spPr>
          <a:xfrm rot="10800000">
            <a:off x="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79C54E0-DF57-4257-ADEF-4A0EC9EA6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259" y="351429"/>
            <a:ext cx="4447982" cy="46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2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414;p46">
            <a:extLst>
              <a:ext uri="{FF2B5EF4-FFF2-40B4-BE49-F238E27FC236}">
                <a16:creationId xmlns:a16="http://schemas.microsoft.com/office/drawing/2014/main" id="{77DFF72F-36A2-46B6-8412-F18B319F5185}"/>
              </a:ext>
            </a:extLst>
          </p:cNvPr>
          <p:cNvCxnSpPr/>
          <p:nvPr/>
        </p:nvCxnSpPr>
        <p:spPr>
          <a:xfrm rot="10800000">
            <a:off x="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412;p46">
            <a:extLst>
              <a:ext uri="{FF2B5EF4-FFF2-40B4-BE49-F238E27FC236}">
                <a16:creationId xmlns:a16="http://schemas.microsoft.com/office/drawing/2014/main" id="{5E72BFF0-0560-476D-A4CD-CED7BC4EF2F2}"/>
              </a:ext>
            </a:extLst>
          </p:cNvPr>
          <p:cNvCxnSpPr/>
          <p:nvPr/>
        </p:nvCxnSpPr>
        <p:spPr>
          <a:xfrm rot="10800000">
            <a:off x="6554400" y="2956644"/>
            <a:ext cx="2589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3387CCA-5311-4166-BC4C-0D6FADEE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47" y="1144200"/>
            <a:ext cx="6821905" cy="384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8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Danke für eure Aufmerksamkeit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C7F8E55-5E74-4DD0-BB8E-2CC0569103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T"/>
          </a:p>
        </p:txBody>
      </p:sp>
      <p:cxnSp>
        <p:nvCxnSpPr>
          <p:cNvPr id="664" name="Google Shape;664;p56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56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4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4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04800">
              <a:lnSpc>
                <a:spcPct val="150000"/>
              </a:lnSpc>
              <a:spcBef>
                <a:spcPts val="1000"/>
              </a:spcBef>
              <a:buSzPts val="1200"/>
              <a:buFont typeface="Roboto Condensed Light"/>
              <a:buAutoNum type="arabicPeriod"/>
            </a:pPr>
            <a:r>
              <a:rPr lang="de-AT" sz="1600" dirty="0">
                <a:solidFill>
                  <a:srgbClr val="434343"/>
                </a:solidFill>
              </a:rPr>
              <a:t>Anwendungsfalldiagramm Allgemein</a:t>
            </a:r>
          </a:p>
          <a:p>
            <a:pPr indent="-304800">
              <a:lnSpc>
                <a:spcPct val="150000"/>
              </a:lnSpc>
              <a:spcBef>
                <a:spcPts val="1000"/>
              </a:spcBef>
              <a:buSzPts val="1200"/>
              <a:buFont typeface="Roboto Condensed Light"/>
              <a:buAutoNum type="arabicPeriod"/>
            </a:pPr>
            <a:endParaRPr sz="1600" b="1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</a:pPr>
            <a:r>
              <a:rPr lang="en-GB" sz="1600" dirty="0">
                <a:solidFill>
                  <a:srgbClr val="434343"/>
                </a:solidFill>
              </a:rPr>
              <a:t>Das </a:t>
            </a:r>
            <a:r>
              <a:rPr lang="en-GB" sz="1600" dirty="0" err="1">
                <a:solidFill>
                  <a:srgbClr val="434343"/>
                </a:solidFill>
              </a:rPr>
              <a:t>Anwendungsfalldiagramm</a:t>
            </a:r>
            <a:r>
              <a:rPr lang="en-GB" sz="1600" dirty="0">
                <a:solidFill>
                  <a:srgbClr val="434343"/>
                </a:solidFill>
              </a:rPr>
              <a:t> in der Praxis</a:t>
            </a: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</a:pPr>
            <a:endParaRPr sz="1600" dirty="0">
              <a:solidFill>
                <a:srgbClr val="434343"/>
              </a:solidFill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</a:pPr>
            <a:r>
              <a:rPr lang="en" sz="1600" dirty="0">
                <a:solidFill>
                  <a:srgbClr val="434343"/>
                </a:solidFill>
              </a:rPr>
              <a:t>Bausteine und Aufbau des Use-Case-Diagramms</a:t>
            </a: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</a:pPr>
            <a:endParaRPr lang="en" sz="1600" dirty="0">
              <a:solidFill>
                <a:srgbClr val="434343"/>
              </a:solidFill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</a:pPr>
            <a:r>
              <a:rPr lang="en" sz="1600" dirty="0">
                <a:solidFill>
                  <a:srgbClr val="434343"/>
                </a:solidFill>
              </a:rPr>
              <a:t>Beispiele</a:t>
            </a:r>
            <a:endParaRPr sz="1600" dirty="0">
              <a:solidFill>
                <a:srgbClr val="434343"/>
              </a:solidFill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49" y="3085150"/>
            <a:ext cx="6588655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Anwendungsfalldiagramm </a:t>
            </a:r>
            <a:br>
              <a:rPr lang="en" dirty="0"/>
            </a:br>
            <a:r>
              <a:rPr lang="en" dirty="0"/>
              <a:t>Allgemein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5" y="2251676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57ACCA-A87D-46BD-A117-9542DCBA7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 err="1"/>
              <a:t>Ziel</a:t>
            </a:r>
            <a:r>
              <a:rPr lang="en-GB" sz="1600" dirty="0"/>
              <a:t> </a:t>
            </a:r>
            <a:r>
              <a:rPr lang="en-GB" sz="1600" dirty="0" err="1"/>
              <a:t>ist</a:t>
            </a:r>
            <a:r>
              <a:rPr lang="en-GB" sz="1600" dirty="0"/>
              <a:t> es, </a:t>
            </a:r>
            <a:r>
              <a:rPr lang="en-GB" sz="1600" dirty="0" err="1"/>
              <a:t>möglichst</a:t>
            </a:r>
            <a:r>
              <a:rPr lang="en-GB" sz="1600" dirty="0"/>
              <a:t> </a:t>
            </a:r>
            <a:r>
              <a:rPr lang="en-GB" sz="1600" dirty="0" err="1"/>
              <a:t>einfach</a:t>
            </a:r>
            <a:r>
              <a:rPr lang="en-GB" sz="1600" dirty="0"/>
              <a:t> </a:t>
            </a:r>
            <a:r>
              <a:rPr lang="en-GB" sz="1600" dirty="0" err="1"/>
              <a:t>Fälle</a:t>
            </a:r>
            <a:r>
              <a:rPr lang="en-GB" sz="1600" dirty="0"/>
              <a:t> der </a:t>
            </a:r>
            <a:r>
              <a:rPr lang="en-GB" sz="1600" dirty="0" err="1"/>
              <a:t>Anwendungen</a:t>
            </a:r>
            <a:r>
              <a:rPr lang="en-GB" sz="1600" dirty="0"/>
              <a:t> </a:t>
            </a:r>
            <a:r>
              <a:rPr lang="en-GB" sz="1600" dirty="0" err="1"/>
              <a:t>zu</a:t>
            </a:r>
            <a:r>
              <a:rPr lang="en-GB" sz="1600" dirty="0"/>
              <a:t> </a:t>
            </a:r>
            <a:r>
              <a:rPr lang="en-GB" sz="1600" dirty="0" err="1"/>
              <a:t>zeigen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 err="1"/>
              <a:t>Ilustration</a:t>
            </a:r>
            <a:r>
              <a:rPr lang="en-GB" sz="1600" dirty="0"/>
              <a:t> </a:t>
            </a:r>
            <a:r>
              <a:rPr lang="en-GB" sz="1600" dirty="0" err="1"/>
              <a:t>mittels</a:t>
            </a:r>
            <a:r>
              <a:rPr lang="en-GB" sz="1600" dirty="0"/>
              <a:t> </a:t>
            </a:r>
            <a:r>
              <a:rPr lang="en-GB" sz="1600" dirty="0" err="1"/>
              <a:t>Strichmänchen</a:t>
            </a:r>
            <a:r>
              <a:rPr lang="en-GB" sz="1600" dirty="0"/>
              <a:t> </a:t>
            </a:r>
            <a:r>
              <a:rPr lang="en-GB" sz="1600" dirty="0" err="1"/>
              <a:t>dargestellt</a:t>
            </a:r>
            <a:r>
              <a:rPr lang="en-GB" sz="1600" dirty="0"/>
              <a:t> die </a:t>
            </a:r>
            <a:r>
              <a:rPr lang="en-GB" sz="1600" dirty="0" err="1"/>
              <a:t>auch</a:t>
            </a:r>
            <a:r>
              <a:rPr lang="en-GB" sz="1600" dirty="0"/>
              <a:t> </a:t>
            </a:r>
            <a:r>
              <a:rPr lang="en-GB" sz="1600" dirty="0" err="1"/>
              <a:t>Akteure</a:t>
            </a:r>
            <a:r>
              <a:rPr lang="en-GB" sz="1600" dirty="0"/>
              <a:t> </a:t>
            </a:r>
            <a:r>
              <a:rPr lang="en-GB" sz="1600" dirty="0" err="1"/>
              <a:t>heißen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 err="1"/>
              <a:t>Anwendungsfälle</a:t>
            </a:r>
            <a:r>
              <a:rPr lang="en-GB" sz="1600" dirty="0"/>
              <a:t> </a:t>
            </a:r>
            <a:r>
              <a:rPr lang="en-GB" sz="1600" dirty="0" err="1"/>
              <a:t>werden</a:t>
            </a:r>
            <a:r>
              <a:rPr lang="en-GB" sz="1600" dirty="0"/>
              <a:t> in </a:t>
            </a:r>
            <a:r>
              <a:rPr lang="en-GB" sz="1600" dirty="0" err="1"/>
              <a:t>Ellipsen</a:t>
            </a:r>
            <a:r>
              <a:rPr lang="en-GB" sz="1600" dirty="0"/>
              <a:t> </a:t>
            </a:r>
            <a:r>
              <a:rPr lang="en-GB" sz="1600" dirty="0" err="1"/>
              <a:t>Dargestellt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 err="1"/>
              <a:t>Systemgrenzen</a:t>
            </a:r>
            <a:r>
              <a:rPr lang="en-GB" sz="1600" dirty="0"/>
              <a:t> warden </a:t>
            </a:r>
            <a:r>
              <a:rPr lang="en-GB" sz="1600" dirty="0" err="1"/>
              <a:t>durch</a:t>
            </a:r>
            <a:r>
              <a:rPr lang="en-GB" sz="1600" dirty="0"/>
              <a:t> </a:t>
            </a:r>
            <a:r>
              <a:rPr lang="en-GB" sz="1600" dirty="0" err="1"/>
              <a:t>Rechtecke</a:t>
            </a:r>
            <a:r>
              <a:rPr lang="en-GB" sz="1600" dirty="0"/>
              <a:t> </a:t>
            </a:r>
            <a:r>
              <a:rPr lang="en-GB" sz="1600" dirty="0" err="1"/>
              <a:t>gekennzeichnet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E6DE0E-9F38-4345-8ABA-BE27127E42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Das </a:t>
            </a:r>
            <a:r>
              <a:rPr lang="en-GB" dirty="0" err="1"/>
              <a:t>Anwendungsfalldiagramm</a:t>
            </a:r>
            <a:r>
              <a:rPr lang="en-GB" dirty="0"/>
              <a:t> in der Praxis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11505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48" y="3085150"/>
            <a:ext cx="7064205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 Anwendungsfalldiagramm in der Praxis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5" y="2251676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023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57ACCA-A87D-46BD-A117-9542DCBA7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 err="1"/>
              <a:t>Darstellung</a:t>
            </a:r>
            <a:r>
              <a:rPr lang="en-GB" sz="1600" dirty="0"/>
              <a:t> der </a:t>
            </a:r>
            <a:r>
              <a:rPr lang="en-GB" sz="1600" dirty="0" err="1"/>
              <a:t>wichtigsten</a:t>
            </a:r>
            <a:r>
              <a:rPr lang="en-GB" sz="1600" dirty="0"/>
              <a:t> </a:t>
            </a:r>
            <a:r>
              <a:rPr lang="en-GB" sz="1600" dirty="0" err="1"/>
              <a:t>Funktionen</a:t>
            </a:r>
            <a:r>
              <a:rPr lang="en-GB" sz="1600" dirty="0"/>
              <a:t> </a:t>
            </a:r>
            <a:r>
              <a:rPr lang="en-GB" sz="1600" dirty="0" err="1"/>
              <a:t>oder</a:t>
            </a:r>
            <a:r>
              <a:rPr lang="en-GB" sz="1600" dirty="0"/>
              <a:t> </a:t>
            </a:r>
            <a:r>
              <a:rPr lang="en-GB" sz="1600" dirty="0" err="1"/>
              <a:t>Ziele</a:t>
            </a:r>
            <a:r>
              <a:rPr lang="en-GB" sz="1600" dirty="0"/>
              <a:t> </a:t>
            </a:r>
            <a:r>
              <a:rPr lang="en-GB" sz="1600" dirty="0" err="1"/>
              <a:t>eines</a:t>
            </a:r>
            <a:r>
              <a:rPr lang="en-GB" sz="1600" dirty="0"/>
              <a:t> Systems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 err="1"/>
              <a:t>Ist</a:t>
            </a:r>
            <a:r>
              <a:rPr lang="en-GB" sz="1600" dirty="0"/>
              <a:t> </a:t>
            </a:r>
            <a:r>
              <a:rPr lang="en-GB" sz="1600" dirty="0" err="1"/>
              <a:t>eines</a:t>
            </a:r>
            <a:r>
              <a:rPr lang="en-GB" sz="1600" dirty="0"/>
              <a:t> der </a:t>
            </a:r>
            <a:r>
              <a:rPr lang="en-GB" sz="1600" dirty="0" err="1"/>
              <a:t>ersten</a:t>
            </a:r>
            <a:r>
              <a:rPr lang="en-GB" sz="1600" dirty="0"/>
              <a:t> </a:t>
            </a:r>
            <a:r>
              <a:rPr lang="en-GB" sz="1600" dirty="0" err="1"/>
              <a:t>Schritte</a:t>
            </a:r>
            <a:r>
              <a:rPr lang="en-GB" sz="1600" dirty="0"/>
              <a:t> </a:t>
            </a:r>
            <a:r>
              <a:rPr lang="en-GB" sz="1600" dirty="0" err="1"/>
              <a:t>bei</a:t>
            </a:r>
            <a:r>
              <a:rPr lang="en-GB" sz="1600" dirty="0"/>
              <a:t> der </a:t>
            </a:r>
            <a:r>
              <a:rPr lang="en-GB" sz="1600" dirty="0" err="1"/>
              <a:t>Entwicklung</a:t>
            </a:r>
            <a:r>
              <a:rPr lang="en-GB" sz="1600" dirty="0"/>
              <a:t> von Software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 err="1"/>
              <a:t>Anwendungsfalldiagramm</a:t>
            </a:r>
            <a:r>
              <a:rPr lang="en-GB" sz="1600" dirty="0"/>
              <a:t> </a:t>
            </a:r>
            <a:r>
              <a:rPr lang="en-GB" sz="1600" dirty="0" err="1"/>
              <a:t>soll</a:t>
            </a:r>
            <a:r>
              <a:rPr lang="en-GB" sz="1600" dirty="0"/>
              <a:t> </a:t>
            </a:r>
            <a:r>
              <a:rPr lang="en-GB" sz="1600" dirty="0" err="1"/>
              <a:t>Zusammenhänge</a:t>
            </a:r>
            <a:r>
              <a:rPr lang="en-GB" sz="1600" dirty="0"/>
              <a:t> </a:t>
            </a:r>
            <a:r>
              <a:rPr lang="en-GB" sz="1600" dirty="0" err="1"/>
              <a:t>bilden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E6DE0E-9F38-4345-8ABA-BE27127E42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Anwendungsfalldiagramm</a:t>
            </a:r>
            <a:r>
              <a:rPr lang="en-GB" dirty="0"/>
              <a:t> </a:t>
            </a:r>
            <a:r>
              <a:rPr lang="en-GB" dirty="0" err="1"/>
              <a:t>Allgemein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76465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49" y="3085150"/>
            <a:ext cx="6588655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Bausteine und Aufbau des Use-Case Diagramms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5" y="2251676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273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2" name="Google Shape;412;p46"/>
          <p:cNvCxnSpPr/>
          <p:nvPr/>
        </p:nvCxnSpPr>
        <p:spPr>
          <a:xfrm rot="10800000">
            <a:off x="6682358" y="2949500"/>
            <a:ext cx="2589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" name="Google Shape;413;p46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4" name="Google Shape;414;p46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4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Für Akteuer und Systeme</a:t>
            </a:r>
            <a:endParaRPr dirty="0"/>
          </a:p>
        </p:txBody>
      </p:sp>
      <p:sp>
        <p:nvSpPr>
          <p:cNvPr id="416" name="Google Shape;416;p46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RICHARD ROE</a:t>
            </a:r>
            <a:endParaRPr/>
          </a:p>
        </p:txBody>
      </p:sp>
      <p:sp>
        <p:nvSpPr>
          <p:cNvPr id="417" name="Google Shape;417;p46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“Neptune is the farthest planet from the Sun and the fourth-largest planet in our Solar System!”</a:t>
            </a:r>
            <a:endParaRPr/>
          </a:p>
        </p:txBody>
      </p:sp>
      <p:sp>
        <p:nvSpPr>
          <p:cNvPr id="418" name="Google Shape;418;p46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HELENA PATTERSON</a:t>
            </a:r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“Despite being red, Mars is a cold place. It’s full of iron oxide dust, which gives the planet its reddish cast”</a:t>
            </a:r>
            <a:endParaRPr/>
          </a:p>
        </p:txBody>
      </p:sp>
      <p:pic>
        <p:nvPicPr>
          <p:cNvPr id="11" name="Picture 10" descr=" Visualisierung von Akteur, System und Anwendungsfall">
            <a:hlinkClick r:id="rId3"/>
            <a:extLst>
              <a:ext uri="{FF2B5EF4-FFF2-40B4-BE49-F238E27FC236}">
                <a16:creationId xmlns:a16="http://schemas.microsoft.com/office/drawing/2014/main" id="{7A582AFE-941E-4C31-96B4-63465CB1BC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59" y="934345"/>
            <a:ext cx="6799482" cy="3824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1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Assoziation im UML- Anwendungsfalldiagramm</a:t>
            </a:r>
            <a:endParaRPr dirty="0"/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 is the closest planet to the Sun and the smallest one in the Solar System—it’s only a bit larger than our Moon. </a:t>
            </a:r>
            <a:endParaRPr dirty="0"/>
          </a:p>
        </p:txBody>
      </p:sp>
      <p:sp>
        <p:nvSpPr>
          <p:cNvPr id="250" name="Google Shape;250;p40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</a:t>
            </a:r>
            <a:endParaRPr dirty="0"/>
          </a:p>
        </p:txBody>
      </p:sp>
      <p:cxnSp>
        <p:nvCxnSpPr>
          <p:cNvPr id="251" name="Google Shape;251;p40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18949"/>
          <a:stretch/>
        </p:blipFill>
        <p:spPr>
          <a:xfrm>
            <a:off x="4527100" y="1386700"/>
            <a:ext cx="3182100" cy="32241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cxnSp>
        <p:nvCxnSpPr>
          <p:cNvPr id="8" name="Google Shape;414;p46">
            <a:extLst>
              <a:ext uri="{FF2B5EF4-FFF2-40B4-BE49-F238E27FC236}">
                <a16:creationId xmlns:a16="http://schemas.microsoft.com/office/drawing/2014/main" id="{942E05DD-4627-486D-9802-119DC56105DA}"/>
              </a:ext>
            </a:extLst>
          </p:cNvPr>
          <p:cNvCxnSpPr/>
          <p:nvPr/>
        </p:nvCxnSpPr>
        <p:spPr>
          <a:xfrm rot="10800000">
            <a:off x="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412;p46">
            <a:extLst>
              <a:ext uri="{FF2B5EF4-FFF2-40B4-BE49-F238E27FC236}">
                <a16:creationId xmlns:a16="http://schemas.microsoft.com/office/drawing/2014/main" id="{73D49A2A-D908-44E1-A07B-BFCFAA6A832B}"/>
              </a:ext>
            </a:extLst>
          </p:cNvPr>
          <p:cNvCxnSpPr/>
          <p:nvPr/>
        </p:nvCxnSpPr>
        <p:spPr>
          <a:xfrm rot="10800000">
            <a:off x="6554400" y="2949500"/>
            <a:ext cx="2589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 descr="Visualisierung der Beziehungen zwischen Akteur und Use Case sowie zwischen verschiedenen Anwendungsfällen">
            <a:hlinkClick r:id="rId4"/>
            <a:extLst>
              <a:ext uri="{FF2B5EF4-FFF2-40B4-BE49-F238E27FC236}">
                <a16:creationId xmlns:a16="http://schemas.microsoft.com/office/drawing/2014/main" id="{AAC002CA-59BC-4866-BA47-ECE3F75C8A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17" y="1253328"/>
            <a:ext cx="6908366" cy="388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</Words>
  <Application>Microsoft Office PowerPoint</Application>
  <PresentationFormat>On-screen Show (16:9)</PresentationFormat>
  <Paragraphs>46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Nunito Light</vt:lpstr>
      <vt:lpstr>Exo 2</vt:lpstr>
      <vt:lpstr>Roboto Condensed Light</vt:lpstr>
      <vt:lpstr>Fira Sans Extra Condensed Medium</vt:lpstr>
      <vt:lpstr>Roboto Condensed</vt:lpstr>
      <vt:lpstr>Arial</vt:lpstr>
      <vt:lpstr>Tech Newsletter XL by Slidesgo</vt:lpstr>
      <vt:lpstr>Use Case Diagramm</vt:lpstr>
      <vt:lpstr>Agenda</vt:lpstr>
      <vt:lpstr>Anwendungsfalldiagramm  Allgemein</vt:lpstr>
      <vt:lpstr>Das Anwendungsfalldiagramm in der Praxis</vt:lpstr>
      <vt:lpstr>Das Anwendungsfalldiagramm in der Praxis</vt:lpstr>
      <vt:lpstr>Anwendungsfalldiagramm Allgemein</vt:lpstr>
      <vt:lpstr>Bausteine und Aufbau des Use-Case Diagramms</vt:lpstr>
      <vt:lpstr>Für Akteuer und Systeme</vt:lpstr>
      <vt:lpstr>Assoziation im UML- Anwendungsfalldiagramm</vt:lpstr>
      <vt:lpstr>Beispiele</vt:lpstr>
      <vt:lpstr>PowerPoint Presentation</vt:lpstr>
      <vt:lpstr>PowerPoint Presentation</vt:lpstr>
      <vt:lpstr>Danke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Case Diagramm</dc:title>
  <dc:creator>Anel Suljkanovic</dc:creator>
  <cp:lastModifiedBy>Suljkanovic Anel</cp:lastModifiedBy>
  <cp:revision>6</cp:revision>
  <dcterms:modified xsi:type="dcterms:W3CDTF">2022-04-04T09:28:08Z</dcterms:modified>
</cp:coreProperties>
</file>